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88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6144000" cy="20124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2447520" y="342720"/>
            <a:ext cx="6144000" cy="20124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898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595840" y="12204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2447520" y="34272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595840" y="34272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079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1978080" cy="2012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524960" y="122040"/>
            <a:ext cx="1978080" cy="2012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602400" y="122040"/>
            <a:ext cx="1978080" cy="2012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2447520" y="342720"/>
            <a:ext cx="1978080" cy="2012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524960" y="342720"/>
            <a:ext cx="1978080" cy="2012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602400" y="342720"/>
            <a:ext cx="1978080" cy="201240"/>
          </a:xfrm>
          <a:prstGeom prst="rect">
            <a:avLst/>
          </a:prstGeom>
        </p:spPr>
        <p:txBody>
          <a:bodyPr lIns="0" tIns="0" rIns="0" bIns="0">
            <a:normAutofit fontScale="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643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2447520" y="-122400"/>
            <a:ext cx="6144000" cy="911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863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6144000" cy="422640"/>
          </a:xfrm>
          <a:prstGeom prst="rect">
            <a:avLst/>
          </a:prstGeom>
        </p:spPr>
        <p:txBody>
          <a:bodyPr lIns="0" tIns="0" rIns="0" bIns="0">
            <a:normAutofit fontScale="36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178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2998080" cy="422640"/>
          </a:xfrm>
          <a:prstGeom prst="rect">
            <a:avLst/>
          </a:prstGeom>
        </p:spPr>
        <p:txBody>
          <a:bodyPr lIns="0" tIns="0" rIns="0" bIns="0">
            <a:normAutofit fontScale="1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595840" y="122040"/>
            <a:ext cx="2998080" cy="422640"/>
          </a:xfrm>
          <a:prstGeom prst="rect">
            <a:avLst/>
          </a:prstGeom>
        </p:spPr>
        <p:txBody>
          <a:bodyPr lIns="0" tIns="0" rIns="0" bIns="0">
            <a:normAutofit fontScale="1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406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165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3407520" y="6573960"/>
            <a:ext cx="7104480" cy="1109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441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595840" y="122040"/>
            <a:ext cx="2998080" cy="422640"/>
          </a:xfrm>
          <a:prstGeom prst="rect">
            <a:avLst/>
          </a:prstGeom>
        </p:spPr>
        <p:txBody>
          <a:bodyPr lIns="0" tIns="0" rIns="0" bIns="0">
            <a:normAutofit fontScale="1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2447520" y="34272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188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2998080" cy="422640"/>
          </a:xfrm>
          <a:prstGeom prst="rect">
            <a:avLst/>
          </a:prstGeom>
        </p:spPr>
        <p:txBody>
          <a:bodyPr lIns="0" tIns="0" rIns="0" bIns="0">
            <a:normAutofit fontScale="12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595840" y="12204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595840" y="34272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782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447520" y="12204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595840" y="122040"/>
            <a:ext cx="2998080" cy="201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2447520" y="342720"/>
            <a:ext cx="6144000" cy="20124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fr-FR" sz="3200" b="0" strike="noStrike" spc="-1">
              <a:solidFill>
                <a:srgbClr val="4F4D5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3415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7"/>
          <p:cNvPicPr/>
          <p:nvPr/>
        </p:nvPicPr>
        <p:blipFill>
          <a:blip r:embed="rId14">
            <a:lum bright="70000" contrast="-70000"/>
          </a:blip>
          <a:stretch/>
        </p:blipFill>
        <p:spPr>
          <a:xfrm>
            <a:off x="11272800" y="6150600"/>
            <a:ext cx="583200" cy="534960"/>
          </a:xfrm>
          <a:prstGeom prst="rect">
            <a:avLst/>
          </a:prstGeom>
          <a:ln>
            <a:noFill/>
          </a:ln>
        </p:spPr>
      </p:pic>
      <p:sp>
        <p:nvSpPr>
          <p:cNvPr id="11" name="PlaceHolder 1"/>
          <p:cNvSpPr>
            <a:spLocks noGrp="1"/>
          </p:cNvSpPr>
          <p:nvPr>
            <p:ph type="body"/>
          </p:nvPr>
        </p:nvSpPr>
        <p:spPr>
          <a:xfrm>
            <a:off x="2447520" y="122040"/>
            <a:ext cx="6144000" cy="4226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  <a:spcBef>
                <a:spcPts val="320"/>
              </a:spcBef>
              <a:tabLst>
                <a:tab pos="0" algn="l"/>
              </a:tabLst>
            </a:pPr>
            <a:r>
              <a:rPr lang="fr-FR" sz="1600" b="1" strike="noStrike" spc="-1">
                <a:solidFill>
                  <a:srgbClr val="4F4D50"/>
                </a:solidFill>
                <a:latin typeface="Arial"/>
              </a:rPr>
              <a:t>Titre de page</a:t>
            </a:r>
            <a:endParaRPr lang="fr-FR" sz="16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2" name="CustomShape 2"/>
          <p:cNvSpPr/>
          <p:nvPr/>
        </p:nvSpPr>
        <p:spPr>
          <a:xfrm rot="16200000">
            <a:off x="9563040" y="-1285980"/>
            <a:ext cx="1342080" cy="3911520"/>
          </a:xfrm>
          <a:custGeom>
            <a:avLst/>
            <a:gdLst/>
            <a:ahLst/>
            <a:cxnLst/>
            <a:rect l="l" t="t" r="r" b="b"/>
            <a:pathLst>
              <a:path w="2165734" h="4187832">
                <a:moveTo>
                  <a:pt x="0" y="4174397"/>
                </a:moveTo>
                <a:lnTo>
                  <a:pt x="2164660" y="0"/>
                </a:lnTo>
                <a:cubicBezTo>
                  <a:pt x="2167064" y="1400325"/>
                  <a:pt x="2164923" y="2810636"/>
                  <a:pt x="2163203" y="4187832"/>
                </a:cubicBezTo>
                <a:lnTo>
                  <a:pt x="0" y="4174397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0"/>
                </a:srgbClr>
              </a:gs>
              <a:gs pos="100000">
                <a:srgbClr val="9D1747"/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libri"/>
              </a:rPr>
              <a:t>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 rot="16200000">
            <a:off x="11310300" y="-336780"/>
            <a:ext cx="541800" cy="1222560"/>
          </a:xfrm>
          <a:custGeom>
            <a:avLst/>
            <a:gdLst/>
            <a:ahLst/>
            <a:cxnLst/>
            <a:rect l="l" t="t" r="r" b="b"/>
            <a:pathLst>
              <a:path w="2933997" h="4404897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  <a:close/>
              </a:path>
            </a:pathLst>
          </a:custGeom>
          <a:gradFill rotWithShape="0">
            <a:gsLst>
              <a:gs pos="0">
                <a:srgbClr val="FFFFFF">
                  <a:alpha val="0"/>
                </a:srgbClr>
              </a:gs>
              <a:gs pos="100000">
                <a:srgbClr val="9D1747"/>
              </a:gs>
            </a:gsLst>
            <a:lin ang="108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libri"/>
              </a:rPr>
              <a:t> 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4" name="CustomShape 4"/>
          <p:cNvSpPr/>
          <p:nvPr/>
        </p:nvSpPr>
        <p:spPr>
          <a:xfrm rot="16200000">
            <a:off x="11424660" y="-104280"/>
            <a:ext cx="623160" cy="912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>
                  <a:alpha val="0"/>
                </a:srgbClr>
              </a:gs>
              <a:gs pos="100000">
                <a:srgbClr val="9D1747"/>
              </a:gs>
            </a:gsLst>
            <a:lin ang="27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alibri"/>
              </a:rPr>
              <a:t> </a:t>
            </a:r>
            <a:endParaRPr lang="fr-FR" sz="1800" b="0" strike="noStrike" spc="-1">
              <a:latin typeface="Arial"/>
            </a:endParaRPr>
          </a:p>
        </p:txBody>
      </p:sp>
      <p:pic>
        <p:nvPicPr>
          <p:cNvPr id="5" name="Picture 4" descr="S:\serv_com\01_CHARTE-INSA-Rennes\2014\08_Modèles-PPT\Triangle-bas.eps"/>
          <p:cNvPicPr/>
          <p:nvPr/>
        </p:nvPicPr>
        <p:blipFill>
          <a:blip r:embed="rId15"/>
          <a:srcRect b="42669"/>
          <a:stretch/>
        </p:blipFill>
        <p:spPr>
          <a:xfrm>
            <a:off x="2159520" y="6614640"/>
            <a:ext cx="1343520" cy="243000"/>
          </a:xfrm>
          <a:prstGeom prst="rect">
            <a:avLst/>
          </a:prstGeom>
          <a:ln>
            <a:noFill/>
          </a:ln>
        </p:spPr>
      </p:pic>
      <p:pic>
        <p:nvPicPr>
          <p:cNvPr id="6" name="Picture 2" descr="S:\serv_com\01_CHARTE-INSA-Rennes\2014\01_LOGOS-ECOLES\LOGO-INSA-RENNES\Formats-PNG-JPG\Logo_INSARennes-quadri.jpg"/>
          <p:cNvPicPr/>
          <p:nvPr/>
        </p:nvPicPr>
        <p:blipFill>
          <a:blip r:embed="rId16"/>
          <a:stretch/>
        </p:blipFill>
        <p:spPr>
          <a:xfrm>
            <a:off x="295200" y="193320"/>
            <a:ext cx="1863840" cy="302760"/>
          </a:xfrm>
          <a:prstGeom prst="rect">
            <a:avLst/>
          </a:prstGeom>
          <a:ln>
            <a:noFill/>
          </a:ln>
        </p:spPr>
      </p:pic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503520" y="1333440"/>
            <a:ext cx="11232960" cy="468720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343080" indent="-342720">
              <a:lnSpc>
                <a:spcPct val="150000"/>
              </a:lnSpc>
              <a:spcBef>
                <a:spcPts val="400"/>
              </a:spcBef>
              <a:buClr>
                <a:srgbClr val="9D1747"/>
              </a:buClr>
              <a:buFont typeface="Arial"/>
              <a:buChar char="•"/>
            </a:pPr>
            <a:r>
              <a:rPr lang="fr-FR" sz="2000" b="1" strike="noStrike" spc="-1">
                <a:solidFill>
                  <a:srgbClr val="9D1747"/>
                </a:solidFill>
                <a:latin typeface="Arial"/>
              </a:rPr>
              <a:t>Item 1</a:t>
            </a:r>
            <a:endParaRPr lang="fr-FR" sz="2000" b="0" strike="noStrike" spc="-1">
              <a:solidFill>
                <a:srgbClr val="4F4D50"/>
              </a:solidFill>
              <a:latin typeface="Calibri"/>
            </a:endParaRPr>
          </a:p>
          <a:p>
            <a:pPr marL="743040" lvl="1" indent="-285480">
              <a:lnSpc>
                <a:spcPct val="150000"/>
              </a:lnSpc>
              <a:spcBef>
                <a:spcPts val="300"/>
              </a:spcBef>
              <a:buClr>
                <a:srgbClr val="4F4D50"/>
              </a:buClr>
              <a:buFont typeface="Arial"/>
              <a:buChar char="•"/>
            </a:pPr>
            <a:r>
              <a:rPr lang="fr-FR" sz="1500" b="1" strike="noStrike" spc="-1">
                <a:solidFill>
                  <a:srgbClr val="4F4D50"/>
                </a:solidFill>
                <a:latin typeface="Arial"/>
              </a:rPr>
              <a:t>Sous - item 1.1</a:t>
            </a:r>
            <a:endParaRPr lang="fr-FR" sz="1500" b="0" strike="noStrike" spc="-1">
              <a:solidFill>
                <a:srgbClr val="4F4D50"/>
              </a:solidFill>
              <a:latin typeface="Calibri"/>
            </a:endParaRPr>
          </a:p>
          <a:p>
            <a:pPr marL="914400">
              <a:lnSpc>
                <a:spcPct val="100000"/>
              </a:lnSpc>
              <a:spcBef>
                <a:spcPts val="2401"/>
              </a:spcBef>
              <a:tabLst>
                <a:tab pos="0" algn="l"/>
              </a:tabLst>
            </a:pPr>
            <a:r>
              <a:rPr lang="fr-FR" sz="1200" b="0" strike="noStrike" spc="-1">
                <a:solidFill>
                  <a:srgbClr val="4F4D50"/>
                </a:solidFill>
                <a:latin typeface="Arial"/>
              </a:rPr>
              <a:t>Sous - item 2.1</a:t>
            </a:r>
            <a:endParaRPr lang="fr-FR" sz="1200" b="0" strike="noStrike" spc="-1">
              <a:solidFill>
                <a:srgbClr val="4F4D50"/>
              </a:solidFill>
              <a:latin typeface="Calibri"/>
            </a:endParaRPr>
          </a:p>
          <a:p>
            <a:endParaRPr lang="fr-FR" sz="120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8" name="PlaceHolder 6"/>
          <p:cNvSpPr>
            <a:spLocks noGrp="1"/>
          </p:cNvSpPr>
          <p:nvPr>
            <p:ph type="title"/>
          </p:nvPr>
        </p:nvSpPr>
        <p:spPr>
          <a:xfrm>
            <a:off x="3407520" y="6573960"/>
            <a:ext cx="7104480" cy="23904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050" b="0" strike="noStrike" spc="-1">
                <a:solidFill>
                  <a:srgbClr val="B2B2B2"/>
                </a:solidFill>
                <a:latin typeface="Arial"/>
              </a:rPr>
              <a:t>TITRE DE PARTIE</a:t>
            </a:r>
            <a:endParaRPr lang="fr-FR" sz="1050" b="0" strike="noStrike" spc="-1">
              <a:solidFill>
                <a:srgbClr val="4F4D50"/>
              </a:solidFill>
              <a:latin typeface="Calibri"/>
            </a:endParaRPr>
          </a:p>
        </p:txBody>
      </p:sp>
      <p:sp>
        <p:nvSpPr>
          <p:cNvPr id="9" name="CustomShape 7"/>
          <p:cNvSpPr/>
          <p:nvPr/>
        </p:nvSpPr>
        <p:spPr>
          <a:xfrm>
            <a:off x="11581440" y="162360"/>
            <a:ext cx="611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236A310F-9792-44C7-B16E-D926AEE7AB16}" type="slidenum">
              <a:rPr lang="fr-FR" sz="1100" b="1" strike="noStrike" spc="-1">
                <a:solidFill>
                  <a:srgbClr val="FFFFFF"/>
                </a:solidFill>
                <a:latin typeface="Arial"/>
              </a:rPr>
              <a:t>‹N°›</a:t>
            </a:fld>
            <a:endParaRPr lang="fr-FR" sz="11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210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342720" algn="r" defTabSz="914400" rtl="0" eaLnBrk="1" latinLnBrk="0" hangingPunct="1">
        <a:lnSpc>
          <a:spcPct val="100000"/>
        </a:lnSpc>
        <a:spcBef>
          <a:spcPts val="2401"/>
        </a:spcBef>
        <a:buClr>
          <a:srgbClr val="9D1747"/>
        </a:buClr>
        <a:buFont typeface="Arial"/>
        <a:buChar char="•"/>
        <a:tabLst>
          <a:tab pos="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3359640" y="122040"/>
            <a:ext cx="4608000" cy="42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r">
              <a:spcBef>
                <a:spcPts val="320"/>
              </a:spcBef>
              <a:tabLst>
                <a:tab pos="0" algn="l"/>
              </a:tabLst>
            </a:pPr>
            <a:r>
              <a:rPr lang="fr-FR" sz="1600" b="1" spc="-1">
                <a:solidFill>
                  <a:srgbClr val="4F4D50"/>
                </a:solidFill>
                <a:latin typeface="Arial"/>
                <a:ea typeface="DejaVu Sans"/>
                <a:cs typeface="DejaVu Sans"/>
              </a:rPr>
              <a:t>CALENDRIER DES SESSIONS VAE</a:t>
            </a:r>
            <a:endParaRPr lang="fr-FR" sz="1600" spc="-1">
              <a:solidFill>
                <a:srgbClr val="4F4D50"/>
              </a:solidFill>
              <a:latin typeface="Calibri"/>
              <a:ea typeface="DejaVu Sans"/>
              <a:cs typeface="DejaVu Sans"/>
            </a:endParaRPr>
          </a:p>
        </p:txBody>
      </p:sp>
      <p:graphicFrame>
        <p:nvGraphicFramePr>
          <p:cNvPr id="47" name="Table 2"/>
          <p:cNvGraphicFramePr/>
          <p:nvPr>
            <p:extLst>
              <p:ext uri="{D42A27DB-BD31-4B8C-83A1-F6EECF244321}">
                <p14:modId xmlns:p14="http://schemas.microsoft.com/office/powerpoint/2010/main" val="1071598057"/>
              </p:ext>
            </p:extLst>
          </p:nvPr>
        </p:nvGraphicFramePr>
        <p:xfrm>
          <a:off x="1838279" y="1061280"/>
          <a:ext cx="8527691" cy="5326020"/>
        </p:xfrm>
        <a:graphic>
          <a:graphicData uri="http://schemas.openxmlformats.org/drawingml/2006/table">
            <a:tbl>
              <a:tblPr/>
              <a:tblGrid>
                <a:gridCol w="801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6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1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D1747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D1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Session 1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D174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Session 2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D1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9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>
                          <a:solidFill>
                            <a:srgbClr val="9D1747"/>
                          </a:solidFill>
                          <a:latin typeface="Arial Black"/>
                        </a:rPr>
                        <a:t>PHASE1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>
                          <a:solidFill>
                            <a:srgbClr val="4F4D50"/>
                          </a:solidFill>
                          <a:latin typeface="Calibri"/>
                        </a:rPr>
                        <a:t>Ouverture des pré-inscriptions VAE </a:t>
                      </a:r>
                      <a:endParaRPr lang="fr-F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>
                          <a:solidFill>
                            <a:srgbClr val="4F4D50"/>
                          </a:solidFill>
                          <a:latin typeface="Calibri"/>
                        </a:rPr>
                        <a:t>Clôture et dépôt du dossier de pré-inscription (Direction des Formations INSA)</a:t>
                      </a:r>
                      <a:endParaRPr lang="fr-F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>
                          <a:solidFill>
                            <a:srgbClr val="4F4D50"/>
                          </a:solidFill>
                          <a:latin typeface="Calibri"/>
                        </a:rPr>
                        <a:t>Avis de recevabilité administrative</a:t>
                      </a:r>
                      <a:endParaRPr lang="fr-F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>
                          <a:solidFill>
                            <a:srgbClr val="9D1747"/>
                          </a:solidFill>
                          <a:latin typeface="Calibri"/>
                        </a:rPr>
                        <a:t>Accompagnement méthodologique facultatif  (entretien : 2 heures)</a:t>
                      </a:r>
                      <a:endParaRPr lang="fr-F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>
                          <a:solidFill>
                            <a:srgbClr val="4F4D50"/>
                          </a:solidFill>
                          <a:latin typeface="Calibri"/>
                        </a:rPr>
                        <a:t>Étude du dossier par le correspondant VAE</a:t>
                      </a:r>
                      <a:endParaRPr lang="fr-FR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000" b="0" strike="noStrike" spc="-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fr-FR" sz="1000" b="0" strike="noStrike" spc="-1" baseline="30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</a:t>
                      </a:r>
                      <a:r>
                        <a:rPr lang="fr-FR" sz="1000" b="0" strike="noStrike" spc="-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Juin 2022</a:t>
                      </a:r>
                      <a:endParaRPr lang="fr-FR" sz="1000" b="0" strike="noStrike" spc="-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0" strike="noStrike" spc="-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août</a:t>
                      </a:r>
                      <a:r>
                        <a:rPr lang="fr-FR" sz="1000" b="0" strike="noStrike" spc="-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2022</a:t>
                      </a:r>
                      <a:endParaRPr lang="fr-FR" sz="1000" b="0" strike="noStrike" spc="-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fr-FR" sz="1000" b="1" strike="noStrike" spc="-1" dirty="0" smtClean="0">
                        <a:solidFill>
                          <a:srgbClr val="9D1747"/>
                        </a:solidFill>
                        <a:latin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1" strike="noStrike" spc="-1" dirty="0" smtClean="0">
                          <a:solidFill>
                            <a:srgbClr val="9D1747"/>
                          </a:solidFill>
                          <a:latin typeface="Calibri"/>
                        </a:rPr>
                        <a:t>Octobre/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000" b="1" strike="noStrike" spc="-1" dirty="0" smtClean="0">
                          <a:solidFill>
                            <a:srgbClr val="9D1747"/>
                          </a:solidFill>
                          <a:latin typeface="Calibri"/>
                        </a:rPr>
                        <a:t>Novembre</a:t>
                      </a:r>
                      <a:r>
                        <a:rPr lang="fr-FR" sz="1000" b="1" strike="noStrike" spc="-1" baseline="0" dirty="0" smtClean="0">
                          <a:solidFill>
                            <a:srgbClr val="9D1747"/>
                          </a:solidFill>
                          <a:latin typeface="Calibri"/>
                        </a:rPr>
                        <a:t> 202</a:t>
                      </a:r>
                      <a:endParaRPr lang="fr-FR" sz="1200" b="0" strike="noStrike" spc="-1" dirty="0">
                        <a:latin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0" strike="noStrike" spc="-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2 Novembre 2022</a:t>
                      </a:r>
                      <a:r>
                        <a:rPr lang="fr-FR" sz="1100" b="0" strike="noStrike" spc="-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                                                                                 9 Janvier 2023</a:t>
                      </a:r>
                      <a:endParaRPr lang="fr-FR" sz="1100" b="1" strike="noStrike" spc="-1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solidFill>
                          <a:srgbClr val="9D1747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Calibri"/>
                        </a:rPr>
                        <a:t>Février/</a:t>
                      </a: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Calibri"/>
                        </a:rPr>
                        <a:t>Mars 2023</a:t>
                      </a:r>
                      <a:endParaRPr lang="fr-FR" sz="1100" b="0" strike="noStrike" spc="-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6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>
                          <a:solidFill>
                            <a:srgbClr val="9D1747"/>
                          </a:solidFill>
                          <a:latin typeface="Arial Black"/>
                        </a:rPr>
                        <a:t>PHASE2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>
                          <a:solidFill>
                            <a:srgbClr val="9D1747"/>
                          </a:solidFill>
                          <a:latin typeface="Calibri"/>
                        </a:rPr>
                        <a:t>Avis sur la faisabilité de la demande VAE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>
                          <a:solidFill>
                            <a:srgbClr val="4F4D50"/>
                          </a:solidFill>
                          <a:latin typeface="Calibri"/>
                        </a:rPr>
                        <a:t> Demande du dossier  d’inscription VAE pour l’obtention du diplôme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>
                          <a:solidFill>
                            <a:srgbClr val="4F4D50"/>
                          </a:solidFill>
                          <a:latin typeface="Calibri"/>
                        </a:rPr>
                        <a:t> Remise du dossier VAE à la Direction des Formations INSA de Rennes 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>
                          <a:solidFill>
                            <a:srgbClr val="761135"/>
                          </a:solidFill>
                          <a:latin typeface="Calibri"/>
                        </a:rPr>
                        <a:t>Accompagnement pédagogique disciplinaire facultatif (5 entretiens de 2 heures) 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>
                          <a:solidFill>
                            <a:srgbClr val="761135"/>
                          </a:solidFill>
                          <a:latin typeface="Calibri"/>
                        </a:rPr>
                        <a:t>Examen du dossier  -  Élaboration d’un dossier écrit par le candidat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50" b="1" i="1" strike="noStrike" spc="-1" dirty="0">
                          <a:solidFill>
                            <a:srgbClr val="080808"/>
                          </a:solidFill>
                          <a:latin typeface="Calibri"/>
                        </a:rPr>
                        <a:t>Dépôt du dossier rédigé par le candidat</a:t>
                      </a:r>
                      <a:endParaRPr lang="fr-FR" sz="115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>
                          <a:solidFill>
                            <a:srgbClr val="4F4D50"/>
                          </a:solidFill>
                          <a:latin typeface="Calibri"/>
                        </a:rPr>
                        <a:t>Instruction du dossier par le jury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>
                          <a:solidFill>
                            <a:srgbClr val="761135"/>
                          </a:solidFill>
                          <a:latin typeface="Calibri"/>
                        </a:rPr>
                        <a:t>Convocation du candidat à l’entretien avec le jury de validation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>
                          <a:solidFill>
                            <a:srgbClr val="4F4D50"/>
                          </a:solidFill>
                          <a:latin typeface="Calibri"/>
                        </a:rPr>
                        <a:t> Notification au candidat de la décision du jury,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>
                          <a:solidFill>
                            <a:srgbClr val="4F4D50"/>
                          </a:solidFill>
                          <a:latin typeface="Calibri"/>
                        </a:rPr>
                        <a:t> Si la décision est favorable, Inscription au diplôme</a:t>
                      </a: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200" b="1" strike="noStrike" spc="-1" dirty="0">
                          <a:solidFill>
                            <a:srgbClr val="272628"/>
                          </a:solidFill>
                          <a:latin typeface="Calibri"/>
                        </a:rPr>
                        <a:t>Délivrance de l’attestation de diplôme en NOVEMBRE ou JUIN</a:t>
                      </a:r>
                      <a:endParaRPr lang="fr-FR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Calibri"/>
                        </a:rPr>
                        <a:t>Novembre</a:t>
                      </a:r>
                      <a:r>
                        <a:rPr lang="fr-FR" sz="1100" b="1" strike="noStrike" spc="-1" baseline="0" dirty="0" smtClean="0">
                          <a:solidFill>
                            <a:srgbClr val="9D1747"/>
                          </a:solidFill>
                          <a:latin typeface="Calibri"/>
                        </a:rPr>
                        <a:t> 2022</a:t>
                      </a: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 smtClean="0">
                          <a:latin typeface="+mn-lt"/>
                        </a:rPr>
                        <a:t>15</a:t>
                      </a:r>
                      <a:r>
                        <a:rPr lang="fr-FR" sz="1100" b="0" strike="noStrike" spc="-1" baseline="0" dirty="0" smtClean="0">
                          <a:latin typeface="+mn-lt"/>
                        </a:rPr>
                        <a:t> nov. 2022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solidFill>
                          <a:srgbClr val="9D1747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+mn-lt"/>
                        </a:rPr>
                        <a:t>Janvier/février 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+mn-lt"/>
                        </a:rPr>
                        <a:t>2023</a:t>
                      </a: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1" strike="noStrike" spc="-1" dirty="0" smtClean="0">
                          <a:latin typeface="+mn-lt"/>
                        </a:rPr>
                        <a:t>25 avril 2023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fr-FR" sz="1100" b="1" strike="noStrike" spc="-1" dirty="0" smtClean="0">
                        <a:solidFill>
                          <a:srgbClr val="9D1747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+mn-lt"/>
                        </a:rPr>
                        <a:t>Mai</a:t>
                      </a:r>
                      <a:r>
                        <a:rPr lang="fr-FR" sz="1100" b="1" strike="noStrike" spc="-1" baseline="0" dirty="0" smtClean="0">
                          <a:solidFill>
                            <a:srgbClr val="9D1747"/>
                          </a:solidFill>
                          <a:latin typeface="+mn-lt"/>
                        </a:rPr>
                        <a:t> /Juin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1" strike="noStrike" spc="-1" baseline="0" dirty="0" smtClean="0">
                          <a:solidFill>
                            <a:srgbClr val="9D1747"/>
                          </a:solidFill>
                          <a:latin typeface="+mn-lt"/>
                        </a:rPr>
                        <a:t>2023</a:t>
                      </a:r>
                      <a:endParaRPr lang="fr-FR" sz="1100" b="1" strike="noStrike" spc="-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solidFill>
                          <a:srgbClr val="9D1747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solidFill>
                          <a:srgbClr val="9D1747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Calibri"/>
                        </a:rPr>
                        <a:t>Mars 2023</a:t>
                      </a: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0" strike="noStrike" spc="-1" dirty="0" smtClean="0">
                          <a:latin typeface="+mn-lt"/>
                        </a:rPr>
                        <a:t>15</a:t>
                      </a:r>
                      <a:r>
                        <a:rPr lang="fr-FR" sz="1100" b="0" strike="noStrike" spc="-1" baseline="0" dirty="0" smtClean="0">
                          <a:latin typeface="+mn-lt"/>
                        </a:rPr>
                        <a:t> avril </a:t>
                      </a:r>
                      <a:r>
                        <a:rPr lang="fr-FR" sz="1100" b="0" strike="noStrike" spc="-1" dirty="0" smtClean="0">
                          <a:latin typeface="+mn-lt"/>
                        </a:rPr>
                        <a:t>2023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fr-FR" sz="1100" b="1" strike="noStrike" spc="-1" dirty="0" smtClean="0">
                        <a:solidFill>
                          <a:srgbClr val="9D1747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+mn-lt"/>
                        </a:rPr>
                        <a:t>Avril/mai  2023</a:t>
                      </a: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0" strike="noStrike" spc="-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lang="fr-FR" sz="1100" b="1" strike="noStrike" spc="-1" dirty="0" smtClean="0">
                          <a:latin typeface="+mn-lt"/>
                        </a:rPr>
                        <a:t>16 Octobre</a:t>
                      </a:r>
                      <a:r>
                        <a:rPr lang="fr-FR" sz="1100" b="1" strike="noStrike" spc="-1" baseline="0" dirty="0" smtClean="0">
                          <a:latin typeface="+mn-lt"/>
                        </a:rPr>
                        <a:t> 2023</a:t>
                      </a: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fr-FR" sz="1100" b="1" strike="noStrike" spc="-1" dirty="0" smtClean="0">
                        <a:solidFill>
                          <a:srgbClr val="9D1747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dirty="0" smtClean="0">
                          <a:solidFill>
                            <a:srgbClr val="9D1747"/>
                          </a:solidFill>
                          <a:latin typeface="+mn-lt"/>
                        </a:rPr>
                        <a:t>Octobre/novembre</a:t>
                      </a: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1100" b="1" strike="noStrike" spc="-1" baseline="0" dirty="0" smtClean="0">
                          <a:solidFill>
                            <a:srgbClr val="9D1747"/>
                          </a:solidFill>
                          <a:latin typeface="+mn-lt"/>
                        </a:rPr>
                        <a:t>2023</a:t>
                      </a:r>
                      <a:endParaRPr lang="fr-FR" sz="1100" b="1" strike="noStrike" spc="-1" dirty="0" smtClean="0">
                        <a:solidFill>
                          <a:srgbClr val="C0000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  <a:defRPr/>
                      </a:pPr>
                      <a:endParaRPr lang="fr-FR" sz="1100" b="1" strike="noStrike" spc="-1" dirty="0">
                        <a:solidFill>
                          <a:srgbClr val="C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ECC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8" name="Picture 2"/>
          <p:cNvPicPr/>
          <p:nvPr/>
        </p:nvPicPr>
        <p:blipFill>
          <a:blip r:embed="rId2"/>
          <a:stretch/>
        </p:blipFill>
        <p:spPr>
          <a:xfrm>
            <a:off x="2022519" y="3448234"/>
            <a:ext cx="550080" cy="1513080"/>
          </a:xfrm>
          <a:prstGeom prst="rect">
            <a:avLst/>
          </a:prstGeom>
          <a:ln>
            <a:noFill/>
          </a:ln>
        </p:spPr>
      </p:pic>
      <p:pic>
        <p:nvPicPr>
          <p:cNvPr id="49" name="Picture 3"/>
          <p:cNvPicPr/>
          <p:nvPr/>
        </p:nvPicPr>
        <p:blipFill>
          <a:blip r:embed="rId3"/>
          <a:stretch/>
        </p:blipFill>
        <p:spPr>
          <a:xfrm>
            <a:off x="2022519" y="4958327"/>
            <a:ext cx="552960" cy="63216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9896476" y="6235261"/>
            <a:ext cx="633413" cy="47986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06834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E42618"/>
      </a:dk2>
      <a:lt2>
        <a:srgbClr val="EEECE1"/>
      </a:lt2>
      <a:accent1>
        <a:srgbClr val="E29100"/>
      </a:accent1>
      <a:accent2>
        <a:srgbClr val="004D6F"/>
      </a:accent2>
      <a:accent3>
        <a:srgbClr val="9D1747"/>
      </a:accent3>
      <a:accent4>
        <a:srgbClr val="208998"/>
      </a:accent4>
      <a:accent5>
        <a:srgbClr val="866D5F"/>
      </a:accent5>
      <a:accent6>
        <a:srgbClr val="81989C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199</Words>
  <Application>Microsoft Office PowerPoint</Application>
  <PresentationFormat>Grand écran</PresentationFormat>
  <Paragraphs>85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DejaVu Sans</vt:lpstr>
      <vt:lpstr>Times New Roman</vt:lpstr>
      <vt:lpstr>Office Theme</vt:lpstr>
      <vt:lpstr>Présentation PowerPoint</vt:lpstr>
    </vt:vector>
  </TitlesOfParts>
  <Company>INSA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Champagnat Martine</dc:creator>
  <cp:lastModifiedBy>Champagnat Martine</cp:lastModifiedBy>
  <cp:revision>2</cp:revision>
  <dcterms:created xsi:type="dcterms:W3CDTF">2022-04-20T12:03:40Z</dcterms:created>
  <dcterms:modified xsi:type="dcterms:W3CDTF">2022-10-07T13:06:40Z</dcterms:modified>
</cp:coreProperties>
</file>